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74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3" d="100"/>
          <a:sy n="103" d="100"/>
        </p:scale>
        <p:origin x="-426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4345194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52ad53721f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52ad53721f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52ad53721f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52ad53721f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52ad53721f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52ad53721f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52ad53721f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52ad53721f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52ad53721f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52ad53721f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52ad53721f_1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52ad53721f_1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slide" Target="slide8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269452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6344700" y="214575"/>
            <a:ext cx="2690100" cy="15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4800" dirty="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ПДД Весной</a:t>
            </a:r>
            <a:endParaRPr sz="4800" dirty="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2578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0140" y="2205990"/>
            <a:ext cx="3234918" cy="3051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4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9294" y="358588"/>
            <a:ext cx="43478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accent1"/>
                </a:solidFill>
              </a:rPr>
              <a:t>Как пешеходу обозначить себя на дороге в темное время суток</a:t>
            </a:r>
            <a:r>
              <a:rPr lang="en-US" sz="3600" dirty="0" smtClean="0">
                <a:solidFill>
                  <a:schemeClr val="accent1"/>
                </a:solidFill>
              </a:rPr>
              <a:t>?</a:t>
            </a:r>
            <a:endParaRPr lang="ru-RU" sz="3600" dirty="0">
              <a:solidFill>
                <a:schemeClr val="accent1"/>
              </a:solidFill>
            </a:endParaRPr>
          </a:p>
        </p:txBody>
      </p:sp>
      <p:sp>
        <p:nvSpPr>
          <p:cNvPr id="5" name="Стрелка вправо 4">
            <a:hlinkClick r:id="rId3" action="ppaction://hlinksldjump"/>
          </p:cNvPr>
          <p:cNvSpPr/>
          <p:nvPr/>
        </p:nvSpPr>
        <p:spPr>
          <a:xfrm>
            <a:off x="717176" y="3711388"/>
            <a:ext cx="1972236" cy="95922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69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2578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4460" y="2091690"/>
            <a:ext cx="3234918" cy="3051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167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7.40741E-7 L 0.14583 -0.003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92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5750" y="708661"/>
            <a:ext cx="7452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</a:rPr>
              <a:t>Как нужно передвигаться когда гололед</a:t>
            </a:r>
            <a:r>
              <a:rPr lang="en-US" sz="3600" dirty="0">
                <a:solidFill>
                  <a:srgbClr val="FF0000"/>
                </a:solidFill>
              </a:rPr>
              <a:t>?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7" name="Стрелка вправо 6">
            <a:hlinkClick r:id="rId3" action="ppaction://hlinksldjump"/>
          </p:cNvPr>
          <p:cNvSpPr/>
          <p:nvPr/>
        </p:nvSpPr>
        <p:spPr>
          <a:xfrm>
            <a:off x="920812" y="3749040"/>
            <a:ext cx="1234440" cy="64008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838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10" y="2205990"/>
            <a:ext cx="3234918" cy="3051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705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2.96296E-6 L 0.14583 -0.003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92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97230" y="434340"/>
            <a:ext cx="64350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dirty="0">
                <a:solidFill>
                  <a:srgbClr val="00B050"/>
                </a:solidFill>
              </a:rPr>
              <a:t>Как нужно передвигаться в туманную погоду по дорогам</a:t>
            </a:r>
            <a:r>
              <a:rPr lang="en-US" sz="2100" dirty="0">
                <a:solidFill>
                  <a:srgbClr val="00B050"/>
                </a:solidFill>
              </a:rPr>
              <a:t>?</a:t>
            </a:r>
            <a:endParaRPr lang="ru-RU" sz="2100" dirty="0">
              <a:solidFill>
                <a:srgbClr val="00B050"/>
              </a:solidFill>
            </a:endParaRPr>
          </a:p>
        </p:txBody>
      </p:sp>
      <p:sp>
        <p:nvSpPr>
          <p:cNvPr id="4" name="Стрелка вправо 3">
            <a:hlinkClick r:id="rId3" action="ppaction://hlinksldjump"/>
          </p:cNvPr>
          <p:cNvSpPr/>
          <p:nvPr/>
        </p:nvSpPr>
        <p:spPr>
          <a:xfrm>
            <a:off x="754380" y="3874770"/>
            <a:ext cx="1577340" cy="88011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25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541" y="2091690"/>
            <a:ext cx="3234918" cy="3051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20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7.40741E-7 L 0.14583 -0.003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92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5718" cy="5143500"/>
          </a:xfrm>
          <a:prstGeom prst="rect">
            <a:avLst/>
          </a:prstGeom>
        </p:spPr>
      </p:pic>
      <p:sp>
        <p:nvSpPr>
          <p:cNvPr id="8" name="Стрелка вправо 7">
            <a:hlinkClick r:id="rId3" action="ppaction://hlinksldjump"/>
          </p:cNvPr>
          <p:cNvSpPr/>
          <p:nvPr/>
        </p:nvSpPr>
        <p:spPr>
          <a:xfrm>
            <a:off x="685800" y="3817620"/>
            <a:ext cx="1531620" cy="93726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79929" y="0"/>
            <a:ext cx="7879977" cy="105783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995082" y="134471"/>
            <a:ext cx="74496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У какого автомобиля тормозной путь больше и почему</a:t>
            </a:r>
            <a:r>
              <a:rPr lang="en-US" sz="2800" dirty="0" smtClean="0"/>
              <a:t>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431930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470" y="2217420"/>
            <a:ext cx="3234918" cy="3051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73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75 -0.0088 L 0.33333 -0.0120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92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00250" y="2283209"/>
            <a:ext cx="478917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00" dirty="0">
                <a:solidFill>
                  <a:srgbClr val="00B050"/>
                </a:solidFill>
              </a:rPr>
              <a:t>Спасибо за внимание!!!</a:t>
            </a:r>
          </a:p>
        </p:txBody>
      </p:sp>
    </p:spTree>
    <p:extLst>
      <p:ext uri="{BB962C8B-B14F-4D97-AF65-F5344CB8AC3E}">
        <p14:creationId xmlns:p14="http://schemas.microsoft.com/office/powerpoint/2010/main" val="2951587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/>
        </p:nvSpPr>
        <p:spPr>
          <a:xfrm>
            <a:off x="3625075" y="277375"/>
            <a:ext cx="1492200" cy="8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>
                <a:solidFill>
                  <a:srgbClr val="FFFF00"/>
                </a:solidFill>
              </a:rPr>
              <a:t>Меню</a:t>
            </a:r>
            <a:endParaRPr sz="3600">
              <a:solidFill>
                <a:srgbClr val="FFFF00"/>
              </a:solidFill>
            </a:endParaRPr>
          </a:p>
        </p:txBody>
      </p:sp>
      <p:sp>
        <p:nvSpPr>
          <p:cNvPr id="64" name="Google Shape;64;p14"/>
          <p:cNvSpPr txBox="1"/>
          <p:nvPr/>
        </p:nvSpPr>
        <p:spPr>
          <a:xfrm>
            <a:off x="2142550" y="1688150"/>
            <a:ext cx="2525100" cy="3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dirty="0">
                <a:solidFill>
                  <a:srgbClr val="FFFF00"/>
                </a:solidFill>
                <a:hlinkClick r:id="rId4" action="ppaction://hlinksldjump"/>
              </a:rPr>
              <a:t>Правила</a:t>
            </a:r>
            <a:endParaRPr sz="2400" dirty="0">
              <a:solidFill>
                <a:srgbClr val="FFFF00"/>
              </a:solidFill>
            </a:endParaRPr>
          </a:p>
        </p:txBody>
      </p:sp>
      <p:sp>
        <p:nvSpPr>
          <p:cNvPr id="65" name="Google Shape;65;p14"/>
          <p:cNvSpPr txBox="1"/>
          <p:nvPr/>
        </p:nvSpPr>
        <p:spPr>
          <a:xfrm>
            <a:off x="2094700" y="2630325"/>
            <a:ext cx="2754600" cy="4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dirty="0">
                <a:solidFill>
                  <a:srgbClr val="FFFF00"/>
                </a:solidFill>
                <a:hlinkClick r:id="rId5" action="ppaction://hlinksldjump"/>
              </a:rPr>
              <a:t>Викторина</a:t>
            </a:r>
            <a:endParaRPr sz="2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5"/>
          <p:cNvPicPr preferRelativeResize="0"/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79875" y="0"/>
            <a:ext cx="9223875" cy="514350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71" name="Google Shape;71;p15"/>
          <p:cNvSpPr txBox="1"/>
          <p:nvPr/>
        </p:nvSpPr>
        <p:spPr>
          <a:xfrm>
            <a:off x="1520800" y="856800"/>
            <a:ext cx="5920500" cy="3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15"/>
          <p:cNvSpPr txBox="1"/>
          <p:nvPr/>
        </p:nvSpPr>
        <p:spPr>
          <a:xfrm>
            <a:off x="1415600" y="191275"/>
            <a:ext cx="5920500" cy="30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3048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600" b="1" dirty="0">
                <a:solidFill>
                  <a:srgbClr val="E424C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Весна</a:t>
            </a:r>
            <a:endParaRPr sz="1600" b="1" dirty="0">
              <a:solidFill>
                <a:srgbClr val="E424C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 u="sng" dirty="0">
                <a:latin typeface="Times New Roman"/>
                <a:ea typeface="Times New Roman"/>
                <a:cs typeface="Times New Roman"/>
                <a:sym typeface="Times New Roman"/>
              </a:rPr>
              <a:t>Весной увеличивается количество транспортных средств на дорогах (многие водители не ездят в гололед или межсезонье). Хорошая же погода благоволит к загородным поездкам.  </a:t>
            </a:r>
            <a:endParaRPr sz="1800" u="sng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 u="sng" dirty="0">
                <a:latin typeface="Times New Roman"/>
                <a:ea typeface="Times New Roman"/>
                <a:cs typeface="Times New Roman"/>
                <a:sym typeface="Times New Roman"/>
              </a:rPr>
              <a:t>С приходом весны на дорогах увеличивается количество дорожно-транспортных происшествий, особенно с участием двухколесных транспортных средств (велосипедистов, мотоциклистов и др.). </a:t>
            </a:r>
            <a:endParaRPr sz="1800" u="sng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 u="sng" dirty="0">
                <a:latin typeface="Times New Roman"/>
                <a:ea typeface="Times New Roman"/>
                <a:cs typeface="Times New Roman"/>
                <a:sym typeface="Times New Roman"/>
              </a:rPr>
              <a:t>Так же в весенне-летний период времени увеличивается количество ДТП с участием пешеходов.  Причина этих происшествий одна - невнимательность. По данным психологов, человеческий организм с наступлением весны приходит в состояние эйфории, а значит, находится в расслабленном состоянии. </a:t>
            </a:r>
            <a:endParaRPr sz="1800" u="sng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 u="sng" dirty="0">
                <a:latin typeface="Times New Roman"/>
                <a:ea typeface="Times New Roman"/>
                <a:cs typeface="Times New Roman"/>
                <a:sym typeface="Times New Roman"/>
              </a:rPr>
              <a:t>        Будьте внимательны. Помните, что ценой беспечности на дороге может стать человеческая жизнь!</a:t>
            </a:r>
            <a:endParaRPr sz="1800" u="sng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79" name="Google Shape;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87800" y="0"/>
            <a:ext cx="93201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-197224" y="85263"/>
            <a:ext cx="12909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Март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86" name="Google Shape;8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93" name="Google Shape;9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1201271" y="3953435"/>
            <a:ext cx="5495364" cy="4482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201271" y="3915943"/>
            <a:ext cx="54953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Запомните</a:t>
            </a:r>
            <a:r>
              <a:rPr lang="en-US" dirty="0" smtClean="0"/>
              <a:t>:</a:t>
            </a:r>
            <a:r>
              <a:rPr lang="ru-RU" dirty="0" smtClean="0"/>
              <a:t> что даже самый опытный водитель, не может мгновенно остановить автомобиль.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303930" y="310275"/>
            <a:ext cx="16046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Апрель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773271" y="3451412"/>
            <a:ext cx="1183341" cy="22411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647764" y="3409581"/>
            <a:ext cx="16046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2"/>
                </a:solidFill>
              </a:rPr>
              <a:t>п</a:t>
            </a:r>
            <a:r>
              <a:rPr lang="ru-RU" dirty="0" smtClean="0">
                <a:solidFill>
                  <a:schemeClr val="bg2"/>
                </a:solidFill>
              </a:rPr>
              <a:t>роезжей части,</a:t>
            </a:r>
            <a:endParaRPr lang="ru-RU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9"/>
          <p:cNvSpPr txBox="1"/>
          <p:nvPr/>
        </p:nvSpPr>
        <p:spPr>
          <a:xfrm>
            <a:off x="927750" y="716100"/>
            <a:ext cx="7288500" cy="37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/>
              <a:t> </a:t>
            </a:r>
            <a:r>
              <a:rPr lang="ru" sz="2400">
                <a:solidFill>
                  <a:srgbClr val="FFFF00"/>
                </a:solidFill>
              </a:rPr>
              <a:t>На улице туман. Видимость очень плохая. Поэтому прежде чем перейти дорогу, убедитесь, что по ней не идёт автомобиль. А если рядом окажется малыш, возьмите его за руку и переведите через дорогу. В тумане надо быть особенно осторожным. Всегда помните, что знание и соблюдение Правил дорожного движения — гарантия безопасности вашей жизни.</a:t>
            </a:r>
            <a:endParaRPr sz="2400">
              <a:solidFill>
                <a:srgbClr val="FFFF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93280" y="4427400"/>
            <a:ext cx="28553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МЕНЮ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30306" y="179294"/>
            <a:ext cx="2034988" cy="5368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66165" y="197224"/>
            <a:ext cx="20349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Май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8125" y="0"/>
            <a:ext cx="3486150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950" dirty="0">
                <a:solidFill>
                  <a:schemeClr val="accent4"/>
                </a:solidFill>
              </a:rPr>
              <a:t>Викторина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28900" y="1810004"/>
            <a:ext cx="31813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>
                <a:solidFill>
                  <a:srgbClr val="FF0000"/>
                </a:solidFill>
                <a:hlinkClick r:id="rId3" action="ppaction://hlinksldjump"/>
              </a:rPr>
              <a:t>начать</a:t>
            </a:r>
            <a:endParaRPr lang="ru-RU" sz="7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457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647" y="0"/>
            <a:ext cx="9233647" cy="51435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18565" y="277906"/>
            <a:ext cx="28866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1"/>
                </a:solidFill>
              </a:rPr>
              <a:t>Как безопасно перейти дорогу в капюшоне на голове</a:t>
            </a:r>
            <a:r>
              <a:rPr lang="en-US" sz="2000" dirty="0" smtClean="0">
                <a:solidFill>
                  <a:schemeClr val="accent1"/>
                </a:solidFill>
              </a:rPr>
              <a:t>?</a:t>
            </a:r>
            <a:endParaRPr lang="ru-RU" sz="2000" dirty="0">
              <a:solidFill>
                <a:schemeClr val="accent1"/>
              </a:solidFill>
            </a:endParaRPr>
          </a:p>
        </p:txBody>
      </p:sp>
      <p:sp>
        <p:nvSpPr>
          <p:cNvPr id="6" name="Стрелка вправо 5">
            <a:hlinkClick r:id="rId3" action="ppaction://hlinksldjump"/>
          </p:cNvPr>
          <p:cNvSpPr/>
          <p:nvPr/>
        </p:nvSpPr>
        <p:spPr>
          <a:xfrm>
            <a:off x="0" y="4069976"/>
            <a:ext cx="1963270" cy="9771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44205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245</Words>
  <Application>Microsoft Office PowerPoint</Application>
  <PresentationFormat>Экран (16:9)</PresentationFormat>
  <Paragraphs>24</Paragraphs>
  <Slides>19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Simple Light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Алексей</dc:creator>
  <cp:lastModifiedBy>Пользователь Windows</cp:lastModifiedBy>
  <cp:revision>10</cp:revision>
  <dcterms:modified xsi:type="dcterms:W3CDTF">2021-03-21T14:01:45Z</dcterms:modified>
</cp:coreProperties>
</file>